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_rels/data1.xml.rels><?xml version="1.0" encoding="UTF-8" standalone="yes"?>
<Relationships xmlns="http://schemas.openxmlformats.org/package/2006/relationships"><Relationship Id="rId3" Type="http://schemas.openxmlformats.org/officeDocument/2006/relationships/hyperlink" Target="https://el.wikipedia.org/w/index.php?title=%CE%A4%CE%B5%CF%87%CE%BD%CE%B7%CF%84%CF%8C%CF%82_%CE%BF%CF%81%CE%AF%CE%B6%CE%BF%CE%BD%CF%84%CE%B1%CF%82&amp;action=edit&amp;redlink=1" TargetMode="External"/><Relationship Id="rId2" Type="http://schemas.openxmlformats.org/officeDocument/2006/relationships/hyperlink" Target="https://el.wikipedia.org/wiki/%CE%95%CE%BA%CE%BA%CF%81%CE%B5%CE%BC%CE%AD%CF%82" TargetMode="External"/><Relationship Id="rId1" Type="http://schemas.openxmlformats.org/officeDocument/2006/relationships/hyperlink" Target="https://el.wikipedia.org/wiki/%CE%A1%CE%BF%CE%BB%CF%8C%CE%B9"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B3E6E1-EDB5-40AF-8CC0-AF573C8B39DB}" type="doc">
      <dgm:prSet loTypeId="urn:microsoft.com/office/officeart/2005/8/layout/arrow3" loCatId="relationship" qsTypeId="urn:microsoft.com/office/officeart/2005/8/quickstyle/3d5" qsCatId="3D" csTypeId="urn:microsoft.com/office/officeart/2005/8/colors/accent1_2" csCatId="accent1" phldr="1"/>
      <dgm:spPr/>
      <dgm:t>
        <a:bodyPr/>
        <a:lstStyle/>
        <a:p>
          <a:endParaRPr lang="el-GR"/>
        </a:p>
      </dgm:t>
    </dgm:pt>
    <dgm:pt modelId="{979DF5B9-DB83-43FA-85A0-7474763829C9}">
      <dgm:prSet phldrT="[Κείμενο]" custT="1"/>
      <dgm:spPr/>
      <dgm:t>
        <a:bodyPr/>
        <a:lstStyle/>
        <a:p>
          <a:r>
            <a:rPr lang="el-GR" sz="1600" b="0" i="0" dirty="0" smtClean="0"/>
            <a:t>Ένα </a:t>
          </a:r>
          <a:r>
            <a:rPr lang="el-GR" sz="1600" b="0" i="0" dirty="0" smtClean="0">
              <a:hlinkClick xmlns:r="http://schemas.openxmlformats.org/officeDocument/2006/relationships" r:id="rId1" tooltip="Ρολόι"/>
            </a:rPr>
            <a:t>ρολόι</a:t>
          </a:r>
          <a:r>
            <a:rPr lang="el-GR" sz="1600" b="0" i="0" dirty="0" smtClean="0"/>
            <a:t> που λειτουργεί με ένα </a:t>
          </a:r>
          <a:r>
            <a:rPr lang="el-GR" sz="1600" b="0" i="0" dirty="0" smtClean="0">
              <a:hlinkClick xmlns:r="http://schemas.openxmlformats.org/officeDocument/2006/relationships" r:id="rId2" tooltip="Εκκρεμές"/>
            </a:rPr>
            <a:t>εκκρεμές</a:t>
          </a:r>
          <a:r>
            <a:rPr lang="el-GR" sz="1600" b="0" i="0" dirty="0" smtClean="0"/>
            <a:t> βασίζει τη λειτουργία του στη δύναμη της βαρύτητας για τον υπολογισμό του χρόνου.</a:t>
          </a:r>
          <a:endParaRPr lang="el-GR" sz="1600" dirty="0"/>
        </a:p>
      </dgm:t>
    </dgm:pt>
    <dgm:pt modelId="{30896D4E-C1C2-40DA-9695-F9942C388DC2}" type="parTrans" cxnId="{FC0A092D-52D0-4171-93D9-59AD237470CD}">
      <dgm:prSet/>
      <dgm:spPr/>
      <dgm:t>
        <a:bodyPr/>
        <a:lstStyle/>
        <a:p>
          <a:endParaRPr lang="el-GR"/>
        </a:p>
      </dgm:t>
    </dgm:pt>
    <dgm:pt modelId="{B8BF5C64-3C76-4C97-A343-1246423B6996}" type="sibTrans" cxnId="{FC0A092D-52D0-4171-93D9-59AD237470CD}">
      <dgm:prSet/>
      <dgm:spPr/>
      <dgm:t>
        <a:bodyPr/>
        <a:lstStyle/>
        <a:p>
          <a:endParaRPr lang="el-GR"/>
        </a:p>
      </dgm:t>
    </dgm:pt>
    <dgm:pt modelId="{4F669E19-CAC5-4819-BB8C-55715AA03752}">
      <dgm:prSet phldrT="[Κείμενο]" custT="1"/>
      <dgm:spPr/>
      <dgm:t>
        <a:bodyPr/>
        <a:lstStyle/>
        <a:p>
          <a:r>
            <a:rPr lang="el-GR" sz="1600" b="0" i="0" dirty="0" smtClean="0"/>
            <a:t>Ο </a:t>
          </a:r>
          <a:r>
            <a:rPr lang="el-GR" sz="1600" b="0" i="0" dirty="0" smtClean="0">
              <a:hlinkClick xmlns:r="http://schemas.openxmlformats.org/officeDocument/2006/relationships" r:id="rId3" tooltip="Τεχνητός ορίζοντας (δεν έχει γραφτεί ακόμα)"/>
            </a:rPr>
            <a:t>τεχνητός ορίζοντας</a:t>
          </a:r>
          <a:r>
            <a:rPr lang="el-GR" sz="1600" b="0" i="0" dirty="0" smtClean="0"/>
            <a:t> στα αεροσκάφη και άλλα ιπτάμενα μέσα αποτελεί εφαρμογή της δύναμης της βαρύτητας για να απεικονίζει την κλίση του αεροπλάνου.</a:t>
          </a:r>
          <a:endParaRPr lang="el-GR" sz="1600" dirty="0"/>
        </a:p>
      </dgm:t>
    </dgm:pt>
    <dgm:pt modelId="{8077CC2C-CB4F-4A0A-A106-0A53D54E8E2C}" type="parTrans" cxnId="{3E3A44B3-2D12-4DD3-9567-96D41863E463}">
      <dgm:prSet/>
      <dgm:spPr/>
      <dgm:t>
        <a:bodyPr/>
        <a:lstStyle/>
        <a:p>
          <a:endParaRPr lang="el-GR"/>
        </a:p>
      </dgm:t>
    </dgm:pt>
    <dgm:pt modelId="{A00B710D-93B0-4802-88B8-577DAA661A59}" type="sibTrans" cxnId="{3E3A44B3-2D12-4DD3-9567-96D41863E463}">
      <dgm:prSet/>
      <dgm:spPr/>
      <dgm:t>
        <a:bodyPr/>
        <a:lstStyle/>
        <a:p>
          <a:endParaRPr lang="el-GR"/>
        </a:p>
      </dgm:t>
    </dgm:pt>
    <dgm:pt modelId="{75BCB377-DCEB-44DB-8C14-482DEB84548B}">
      <dgm:prSet phldrT="[Κείμενο]" custT="1"/>
      <dgm:spPr/>
    </dgm:pt>
    <dgm:pt modelId="{2087972D-662D-4434-B7D8-7F9DC6DDA692}" type="parTrans" cxnId="{D4BF5135-F1ED-4632-A1E9-0AD1FE71E5E7}">
      <dgm:prSet/>
      <dgm:spPr/>
      <dgm:t>
        <a:bodyPr/>
        <a:lstStyle/>
        <a:p>
          <a:endParaRPr lang="el-GR"/>
        </a:p>
      </dgm:t>
    </dgm:pt>
    <dgm:pt modelId="{BFF2D555-114D-4793-BDD9-DF6D4A6A2536}" type="sibTrans" cxnId="{D4BF5135-F1ED-4632-A1E9-0AD1FE71E5E7}">
      <dgm:prSet/>
      <dgm:spPr/>
      <dgm:t>
        <a:bodyPr/>
        <a:lstStyle/>
        <a:p>
          <a:endParaRPr lang="el-GR"/>
        </a:p>
      </dgm:t>
    </dgm:pt>
    <dgm:pt modelId="{448A3A6E-2CC2-4BAC-984A-44D2B90D4573}">
      <dgm:prSet phldrT="[Κείμενο]" phldr="1"/>
      <dgm:spPr/>
      <dgm:t>
        <a:bodyPr/>
        <a:lstStyle/>
        <a:p>
          <a:endParaRPr lang="el-GR" dirty="0"/>
        </a:p>
      </dgm:t>
    </dgm:pt>
    <dgm:pt modelId="{D40645FA-E838-4911-A39C-E2DF827A04DD}" type="parTrans" cxnId="{22A191FD-F054-43F4-B534-B4E6B770869D}">
      <dgm:prSet/>
      <dgm:spPr/>
      <dgm:t>
        <a:bodyPr/>
        <a:lstStyle/>
        <a:p>
          <a:endParaRPr lang="el-GR"/>
        </a:p>
      </dgm:t>
    </dgm:pt>
    <dgm:pt modelId="{E3B38A9E-A515-4E80-B8DE-7FF3C1FF951B}" type="sibTrans" cxnId="{22A191FD-F054-43F4-B534-B4E6B770869D}">
      <dgm:prSet/>
      <dgm:spPr/>
      <dgm:t>
        <a:bodyPr/>
        <a:lstStyle/>
        <a:p>
          <a:endParaRPr lang="el-GR"/>
        </a:p>
      </dgm:t>
    </dgm:pt>
    <dgm:pt modelId="{C76197DA-A827-4855-A869-6584EA9E7C6F}" type="pres">
      <dgm:prSet presAssocID="{A0B3E6E1-EDB5-40AF-8CC0-AF573C8B39DB}" presName="compositeShape" presStyleCnt="0">
        <dgm:presLayoutVars>
          <dgm:chMax val="2"/>
          <dgm:dir/>
          <dgm:resizeHandles val="exact"/>
        </dgm:presLayoutVars>
      </dgm:prSet>
      <dgm:spPr/>
    </dgm:pt>
    <dgm:pt modelId="{A921FE36-03F4-41A6-A2D9-EEEE7D1DB2A9}" type="pres">
      <dgm:prSet presAssocID="{A0B3E6E1-EDB5-40AF-8CC0-AF573C8B39DB}" presName="divider" presStyleLbl="fgShp" presStyleIdx="0" presStyleCnt="1"/>
      <dgm:spPr/>
    </dgm:pt>
    <dgm:pt modelId="{993F7866-E679-4BA4-9638-D72B84968DD2}" type="pres">
      <dgm:prSet presAssocID="{979DF5B9-DB83-43FA-85A0-7474763829C9}" presName="downArrow" presStyleLbl="node1" presStyleIdx="0" presStyleCnt="2"/>
      <dgm:spPr/>
    </dgm:pt>
    <dgm:pt modelId="{83D623DC-216B-4C34-8AC4-B9D2943E0CC8}" type="pres">
      <dgm:prSet presAssocID="{979DF5B9-DB83-43FA-85A0-7474763829C9}" presName="downArrowText" presStyleLbl="revTx" presStyleIdx="0" presStyleCnt="2">
        <dgm:presLayoutVars>
          <dgm:bulletEnabled val="1"/>
        </dgm:presLayoutVars>
      </dgm:prSet>
      <dgm:spPr/>
    </dgm:pt>
    <dgm:pt modelId="{1B8B3C15-E1A0-4ADC-B50B-1954FFD8CFC0}" type="pres">
      <dgm:prSet presAssocID="{4F669E19-CAC5-4819-BB8C-55715AA03752}" presName="upArrow" presStyleLbl="node1" presStyleIdx="1" presStyleCnt="2"/>
      <dgm:spPr/>
    </dgm:pt>
    <dgm:pt modelId="{53033A46-408A-4D35-9172-CB98B5E88A7B}" type="pres">
      <dgm:prSet presAssocID="{4F669E19-CAC5-4819-BB8C-55715AA03752}" presName="upArrowText" presStyleLbl="revTx" presStyleIdx="1" presStyleCnt="2">
        <dgm:presLayoutVars>
          <dgm:bulletEnabled val="1"/>
        </dgm:presLayoutVars>
      </dgm:prSet>
      <dgm:spPr/>
    </dgm:pt>
  </dgm:ptLst>
  <dgm:cxnLst>
    <dgm:cxn modelId="{DCAF55EC-6425-41B2-8C62-4842AAC1BE75}" type="presOf" srcId="{4F669E19-CAC5-4819-BB8C-55715AA03752}" destId="{53033A46-408A-4D35-9172-CB98B5E88A7B}" srcOrd="0" destOrd="0" presId="urn:microsoft.com/office/officeart/2005/8/layout/arrow3"/>
    <dgm:cxn modelId="{3E3A44B3-2D12-4DD3-9567-96D41863E463}" srcId="{A0B3E6E1-EDB5-40AF-8CC0-AF573C8B39DB}" destId="{4F669E19-CAC5-4819-BB8C-55715AA03752}" srcOrd="1" destOrd="0" parTransId="{8077CC2C-CB4F-4A0A-A106-0A53D54E8E2C}" sibTransId="{A00B710D-93B0-4802-88B8-577DAA661A59}"/>
    <dgm:cxn modelId="{FC0A092D-52D0-4171-93D9-59AD237470CD}" srcId="{A0B3E6E1-EDB5-40AF-8CC0-AF573C8B39DB}" destId="{979DF5B9-DB83-43FA-85A0-7474763829C9}" srcOrd="0" destOrd="0" parTransId="{30896D4E-C1C2-40DA-9695-F9942C388DC2}" sibTransId="{B8BF5C64-3C76-4C97-A343-1246423B6996}"/>
    <dgm:cxn modelId="{FF95DA16-7B7D-4577-84F8-BBDA743E4E87}" type="presOf" srcId="{A0B3E6E1-EDB5-40AF-8CC0-AF573C8B39DB}" destId="{C76197DA-A827-4855-A869-6584EA9E7C6F}" srcOrd="0" destOrd="0" presId="urn:microsoft.com/office/officeart/2005/8/layout/arrow3"/>
    <dgm:cxn modelId="{05305F07-95E9-4D47-A67A-9EAAB1E730E5}" type="presOf" srcId="{979DF5B9-DB83-43FA-85A0-7474763829C9}" destId="{83D623DC-216B-4C34-8AC4-B9D2943E0CC8}" srcOrd="0" destOrd="0" presId="urn:microsoft.com/office/officeart/2005/8/layout/arrow3"/>
    <dgm:cxn modelId="{D4BF5135-F1ED-4632-A1E9-0AD1FE71E5E7}" srcId="{A0B3E6E1-EDB5-40AF-8CC0-AF573C8B39DB}" destId="{75BCB377-DCEB-44DB-8C14-482DEB84548B}" srcOrd="2" destOrd="0" parTransId="{2087972D-662D-4434-B7D8-7F9DC6DDA692}" sibTransId="{BFF2D555-114D-4793-BDD9-DF6D4A6A2536}"/>
    <dgm:cxn modelId="{22A191FD-F054-43F4-B534-B4E6B770869D}" srcId="{A0B3E6E1-EDB5-40AF-8CC0-AF573C8B39DB}" destId="{448A3A6E-2CC2-4BAC-984A-44D2B90D4573}" srcOrd="3" destOrd="0" parTransId="{D40645FA-E838-4911-A39C-E2DF827A04DD}" sibTransId="{E3B38A9E-A515-4E80-B8DE-7FF3C1FF951B}"/>
    <dgm:cxn modelId="{6AABAC75-904F-4549-9CBA-A9FD9737B0DF}" type="presParOf" srcId="{C76197DA-A827-4855-A869-6584EA9E7C6F}" destId="{A921FE36-03F4-41A6-A2D9-EEEE7D1DB2A9}" srcOrd="0" destOrd="0" presId="urn:microsoft.com/office/officeart/2005/8/layout/arrow3"/>
    <dgm:cxn modelId="{8A715C98-8276-489E-823F-3C9077E72333}" type="presParOf" srcId="{C76197DA-A827-4855-A869-6584EA9E7C6F}" destId="{993F7866-E679-4BA4-9638-D72B84968DD2}" srcOrd="1" destOrd="0" presId="urn:microsoft.com/office/officeart/2005/8/layout/arrow3"/>
    <dgm:cxn modelId="{ABB2C924-1622-4535-B9B7-093AEED7520D}" type="presParOf" srcId="{C76197DA-A827-4855-A869-6584EA9E7C6F}" destId="{83D623DC-216B-4C34-8AC4-B9D2943E0CC8}" srcOrd="2" destOrd="0" presId="urn:microsoft.com/office/officeart/2005/8/layout/arrow3"/>
    <dgm:cxn modelId="{2777FA30-FC56-4EA9-B476-C704EBE3EA56}" type="presParOf" srcId="{C76197DA-A827-4855-A869-6584EA9E7C6F}" destId="{1B8B3C15-E1A0-4ADC-B50B-1954FFD8CFC0}" srcOrd="3" destOrd="0" presId="urn:microsoft.com/office/officeart/2005/8/layout/arrow3"/>
    <dgm:cxn modelId="{2422EBF7-D58A-4946-B85F-5FB486D335A9}" type="presParOf" srcId="{C76197DA-A827-4855-A869-6584EA9E7C6F}" destId="{53033A46-408A-4D35-9172-CB98B5E88A7B}" srcOrd="4" destOrd="0" presId="urn:microsoft.com/office/officeart/2005/8/layout/arrow3"/>
  </dgm:cxnLst>
  <dgm:bg/>
  <dgm:whole/>
</dgm:dataModel>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43E8C25-DF32-4D19-BF61-64708E3A2860}" type="datetimeFigureOut">
              <a:rPr lang="el-GR" smtClean="0"/>
              <a:t>23/4/2018</a:t>
            </a:fld>
            <a:endParaRPr lang="el-GR"/>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B79115-E362-4449-834E-A8718E5A8D7F}" type="slidenum">
              <a:rPr lang="el-GR" smtClean="0"/>
              <a:t>‹#›</a:t>
            </a:fld>
            <a:endParaRPr lang="el-GR"/>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33D227-0A98-4D9B-A3D4-D60ED3BAAE63}" type="datetimeFigureOut">
              <a:rPr lang="el-GR" smtClean="0"/>
              <a:t>23/4/2018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073B4B-665B-4546-95BD-969F1334F855}" type="slidenum">
              <a:rPr lang="el-GR" smtClean="0"/>
              <a:t>‹#›</a:t>
            </a:fld>
            <a:endParaRPr lang="el-GR"/>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Κάντε κλικ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026ADBD9-C409-40DE-A01D-CB06B788DF9C}" type="datetime1">
              <a:rPr lang="el-GR" smtClean="0"/>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C9D96716-D767-494C-8F5D-E4D2F1D86B80}" type="datetime1">
              <a:rPr lang="el-GR" smtClean="0"/>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Κάντε κλικ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4C3309FE-D652-4767-A05B-A5741031A4AE}" type="datetime1">
              <a:rPr lang="el-GR" smtClean="0"/>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DC645A96-7FF8-4C85-A657-E0D9B4D95FB4}" type="datetime1">
              <a:rPr lang="el-GR" smtClean="0"/>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Κάντε κλικ για να επεξεργαστείτε τα στυλ κειμένου του υποδείγματος</a:t>
            </a:r>
          </a:p>
        </p:txBody>
      </p:sp>
      <p:sp>
        <p:nvSpPr>
          <p:cNvPr id="4" name="3 - Θέση ημερομηνίας"/>
          <p:cNvSpPr>
            <a:spLocks noGrp="1"/>
          </p:cNvSpPr>
          <p:nvPr>
            <p:ph type="dt" sz="half" idx="10"/>
          </p:nvPr>
        </p:nvSpPr>
        <p:spPr/>
        <p:txBody>
          <a:bodyPr/>
          <a:lstStyle/>
          <a:p>
            <a:fld id="{C07D018A-357E-4735-9121-13B119BB7F16}" type="datetime1">
              <a:rPr lang="el-GR" smtClean="0"/>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45F2F08B-AE07-442E-AC65-7F8714EF4D7F}" type="datetime1">
              <a:rPr lang="el-GR" smtClean="0"/>
              <a:t>23/4/2018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Κάντε κλικ για να επεξεργαστείτε τα στυλ κειμένου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Κάντε κλικ για να επεξεργαστείτε τα στυλ κειμένου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CFE59547-7A4C-41AC-AFD7-FF52A61EE4F8}" type="datetime1">
              <a:rPr lang="el-GR" smtClean="0"/>
              <a:t>23/4/2018</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a:solidFill>
            <a:schemeClr val="tx1"/>
          </a:solidFill>
        </p:spPr>
        <p:txBody>
          <a:bodyPr/>
          <a:lstStyle>
            <a:lvl1pPr>
              <a:defRPr>
                <a:solidFill>
                  <a:schemeClr val="bg1"/>
                </a:solidFill>
              </a:defRPr>
            </a:lvl1pPr>
          </a:lstStyle>
          <a:p>
            <a:r>
              <a:rPr lang="el-GR" dirty="0" smtClean="0"/>
              <a:t>Κάντε κλικ για επεξεργασία του τίτλου</a:t>
            </a:r>
            <a:endParaRPr lang="el-GR" dirty="0"/>
          </a:p>
        </p:txBody>
      </p:sp>
      <p:pic>
        <p:nvPicPr>
          <p:cNvPr id="7" name="6 - Εικόνα" descr="Isaac-Newton.jpg"/>
          <p:cNvPicPr>
            <a:picLocks noChangeAspect="1"/>
          </p:cNvPicPr>
          <p:nvPr userDrawn="1"/>
        </p:nvPicPr>
        <p:blipFill>
          <a:blip r:embed="rId2"/>
          <a:stretch>
            <a:fillRect/>
          </a:stretch>
        </p:blipFill>
        <p:spPr>
          <a:xfrm>
            <a:off x="0" y="5567366"/>
            <a:ext cx="1501569" cy="1290634"/>
          </a:xfrm>
          <a:prstGeom prst="rect">
            <a:avLst/>
          </a:prstGeom>
        </p:spPr>
      </p:pic>
      <p:sp>
        <p:nvSpPr>
          <p:cNvPr id="8" name="3 - Θέση υποσέλιδου"/>
          <p:cNvSpPr txBox="1">
            <a:spLocks/>
          </p:cNvSpPr>
          <p:nvPr userDrawn="1"/>
        </p:nvSpPr>
        <p:spPr>
          <a:xfrm>
            <a:off x="1500166" y="6286520"/>
            <a:ext cx="28956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smtClean="0">
                <a:ln>
                  <a:noFill/>
                </a:ln>
                <a:solidFill>
                  <a:schemeClr val="tx1"/>
                </a:solidFill>
                <a:effectLst/>
                <a:uLnTx/>
                <a:uFillTx/>
                <a:latin typeface="+mn-lt"/>
                <a:ea typeface="+mn-ea"/>
                <a:cs typeface="+mn-cs"/>
              </a:rPr>
              <a:t>Η Βαρύτητα</a:t>
            </a:r>
            <a:endParaRPr kumimoji="0" lang="el-GR"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4 - Θέση αριθμού διαφάνειας"/>
          <p:cNvSpPr txBox="1">
            <a:spLocks/>
          </p:cNvSpPr>
          <p:nvPr userDrawn="1"/>
        </p:nvSpPr>
        <p:spPr>
          <a:xfrm>
            <a:off x="6786578" y="6286520"/>
            <a:ext cx="2133600"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F1D1C4-C2D9-4231-9FB2-B2D9D97AA41D}" type="slidenum">
              <a:rPr kumimoji="0" lang="el-GR"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l-GR"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64A4ABF1-2941-4584-9DDD-3FCD4682C956}" type="datetime1">
              <a:rPr lang="el-GR" smtClean="0"/>
              <a:t>23/4/2018</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Κάντε κλικ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Κάντε κλικ για να επεξεργαστείτε τα στυλ κειμένου του υποδείγματος</a:t>
            </a:r>
          </a:p>
        </p:txBody>
      </p:sp>
      <p:sp>
        <p:nvSpPr>
          <p:cNvPr id="5" name="4 - Θέση ημερομηνίας"/>
          <p:cNvSpPr>
            <a:spLocks noGrp="1"/>
          </p:cNvSpPr>
          <p:nvPr>
            <p:ph type="dt" sz="half" idx="10"/>
          </p:nvPr>
        </p:nvSpPr>
        <p:spPr/>
        <p:txBody>
          <a:bodyPr/>
          <a:lstStyle/>
          <a:p>
            <a:fld id="{0937507E-C39E-4865-9D96-E2B434ADE7DC}" type="datetime1">
              <a:rPr lang="el-GR" smtClean="0"/>
              <a:t>23/4/2018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Κάντε κλικ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Κάντε κλικ για να επεξεργαστείτε τα στυλ κειμένου του υποδείγματος</a:t>
            </a:r>
          </a:p>
        </p:txBody>
      </p:sp>
      <p:sp>
        <p:nvSpPr>
          <p:cNvPr id="5" name="4 - Θέση ημερομηνίας"/>
          <p:cNvSpPr>
            <a:spLocks noGrp="1"/>
          </p:cNvSpPr>
          <p:nvPr>
            <p:ph type="dt" sz="half" idx="10"/>
          </p:nvPr>
        </p:nvSpPr>
        <p:spPr/>
        <p:txBody>
          <a:bodyPr/>
          <a:lstStyle/>
          <a:p>
            <a:fld id="{11D008CD-161B-4DEA-8F29-DEBB95D83F38}" type="datetime1">
              <a:rPr lang="el-GR" smtClean="0"/>
              <a:t>23/4/2018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15C5D9-08F3-421D-8A71-E5F3B84AE6E1}" type="datetime1">
              <a:rPr lang="el-GR" smtClean="0"/>
              <a:t>23/4/2018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F1D1C4-C2D9-4231-9FB2-B2D9D97AA41D}"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openxmlformats.org/officeDocument/2006/relationships/image" Target="../media/image2.jpe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p:spPr>
        <p:txBody>
          <a:bodyPr/>
          <a:lstStyle/>
          <a:p>
            <a:r>
              <a:rPr lang="el-GR" dirty="0" smtClean="0"/>
              <a:t>Η Βαρύτητα</a:t>
            </a:r>
            <a:endParaRPr lang="el-GR" dirty="0"/>
          </a:p>
        </p:txBody>
      </p:sp>
      <p:sp>
        <p:nvSpPr>
          <p:cNvPr id="3" name="2 - TextBox"/>
          <p:cNvSpPr txBox="1"/>
          <p:nvPr/>
        </p:nvSpPr>
        <p:spPr>
          <a:xfrm>
            <a:off x="3000364" y="3357562"/>
            <a:ext cx="3887630" cy="830997"/>
          </a:xfrm>
          <a:prstGeom prst="rect">
            <a:avLst/>
          </a:prstGeom>
          <a:noFill/>
        </p:spPr>
        <p:txBody>
          <a:bodyPr wrap="square" rtlCol="0">
            <a:spAutoFit/>
          </a:bodyPr>
          <a:lstStyle/>
          <a:p>
            <a:r>
              <a:rPr lang="el-GR" sz="2400" dirty="0" smtClean="0"/>
              <a:t>Γιώργος Παπαδημητρίου</a:t>
            </a:r>
          </a:p>
          <a:p>
            <a:r>
              <a:rPr lang="el-GR" sz="2400" dirty="0" smtClean="0"/>
              <a:t>Α.Ε.Μ 4280</a:t>
            </a:r>
            <a:endParaRPr lang="el-GR" sz="2400" dirty="0"/>
          </a:p>
        </p:txBody>
      </p:sp>
      <p:pic>
        <p:nvPicPr>
          <p:cNvPr id="6" name="5 - Εικόνα" descr="αρχείο λήψης.jpg"/>
          <p:cNvPicPr>
            <a:picLocks noChangeAspect="1"/>
          </p:cNvPicPr>
          <p:nvPr/>
        </p:nvPicPr>
        <p:blipFill>
          <a:blip r:embed="rId2"/>
          <a:stretch>
            <a:fillRect/>
          </a:stretch>
        </p:blipFill>
        <p:spPr>
          <a:xfrm>
            <a:off x="0" y="0"/>
            <a:ext cx="976312" cy="976312"/>
          </a:xfrm>
          <a:prstGeom prst="rect">
            <a:avLst/>
          </a:prstGeom>
        </p:spPr>
      </p:pic>
      <p:sp>
        <p:nvSpPr>
          <p:cNvPr id="7" name="6 - TextBox"/>
          <p:cNvSpPr txBox="1"/>
          <p:nvPr/>
        </p:nvSpPr>
        <p:spPr>
          <a:xfrm>
            <a:off x="928662" y="0"/>
            <a:ext cx="3446136" cy="307777"/>
          </a:xfrm>
          <a:prstGeom prst="rect">
            <a:avLst/>
          </a:prstGeom>
          <a:noFill/>
        </p:spPr>
        <p:txBody>
          <a:bodyPr wrap="none" rtlCol="0">
            <a:spAutoFit/>
          </a:bodyPr>
          <a:lstStyle/>
          <a:p>
            <a:r>
              <a:rPr lang="el-GR" sz="1400" i="1" dirty="0" smtClean="0">
                <a:solidFill>
                  <a:schemeClr val="bg1"/>
                </a:solidFill>
              </a:rPr>
              <a:t>Παιδαγωγικό Τμήμα Δημοτικής Εκπαίδευσης</a:t>
            </a:r>
            <a:endParaRPr lang="el-GR" sz="1400" i="1"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Βαρύτητα</a:t>
            </a:r>
            <a:endParaRPr lang="el-GR" dirty="0"/>
          </a:p>
        </p:txBody>
      </p:sp>
      <p:sp>
        <p:nvSpPr>
          <p:cNvPr id="3" name="2 - TextBox"/>
          <p:cNvSpPr txBox="1"/>
          <p:nvPr/>
        </p:nvSpPr>
        <p:spPr>
          <a:xfrm>
            <a:off x="1071538" y="1714488"/>
            <a:ext cx="7286676" cy="3785652"/>
          </a:xfrm>
          <a:prstGeom prst="rect">
            <a:avLst/>
          </a:prstGeom>
          <a:noFill/>
        </p:spPr>
        <p:txBody>
          <a:bodyPr wrap="square" rtlCol="0">
            <a:spAutoFit/>
          </a:bodyPr>
          <a:lstStyle/>
          <a:p>
            <a:r>
              <a:rPr lang="el-GR" sz="2400" dirty="0" smtClean="0"/>
              <a:t>Στη </a:t>
            </a:r>
            <a:r>
              <a:rPr lang="el-GR" sz="2400" dirty="0" smtClean="0"/>
              <a:t>φυσική,</a:t>
            </a:r>
            <a:r>
              <a:rPr lang="el-GR" sz="2400" dirty="0" smtClean="0"/>
              <a:t> βαρύτητα ονομάζεται η ιδιότητα των υλικών σωμάτων να έλκουν και να έλκονται αμοιβαία με άλλα υλικά σώματα. Τα </a:t>
            </a:r>
            <a:r>
              <a:rPr lang="el-GR" sz="2400" dirty="0" err="1" smtClean="0"/>
              <a:t>ελκόμενα</a:t>
            </a:r>
            <a:r>
              <a:rPr lang="el-GR" sz="2400"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a:t>
            </a:r>
            <a:r>
              <a:rPr lang="el-GR" sz="2400" dirty="0" smtClean="0"/>
              <a:t>μάζα</a:t>
            </a:r>
            <a:r>
              <a:rPr lang="el-GR" sz="2400" i="1" dirty="0" smtClean="0"/>
              <a:t> </a:t>
            </a:r>
            <a:r>
              <a:rPr lang="el-GR" sz="2400" dirty="0" smtClean="0"/>
              <a:t>του</a:t>
            </a:r>
            <a:r>
              <a:rPr lang="el-GR" sz="2400" i="1" dirty="0" smtClean="0"/>
              <a:t> </a:t>
            </a:r>
            <a:r>
              <a:rPr lang="el-GR" sz="2400" dirty="0" smtClean="0"/>
              <a:t>σώματος. Η δύναμη έλξης, που ονομάζεται βάρος, είναι μεγαλύτερη όταν τα σώματα είναι πλησιέστερα ή όταν έχουν μεγαλύτερη μάζα.</a:t>
            </a:r>
            <a:endParaRPr lang="el-GR" sz="2400" dirty="0"/>
          </a:p>
        </p:txBody>
      </p:sp>
      <p:pic>
        <p:nvPicPr>
          <p:cNvPr id="4" name="3 - Εικόνα" descr="αρχείο λήψης.jpg"/>
          <p:cNvPicPr>
            <a:picLocks noChangeAspect="1"/>
          </p:cNvPicPr>
          <p:nvPr/>
        </p:nvPicPr>
        <p:blipFill>
          <a:blip r:embed="rId2"/>
          <a:stretch>
            <a:fillRect/>
          </a:stretch>
        </p:blipFill>
        <p:spPr>
          <a:xfrm>
            <a:off x="0" y="0"/>
            <a:ext cx="976312" cy="976312"/>
          </a:xfrm>
          <a:prstGeom prst="rect">
            <a:avLst/>
          </a:prstGeom>
        </p:spPr>
      </p:pic>
      <p:sp>
        <p:nvSpPr>
          <p:cNvPr id="5" name="4 - TextBox"/>
          <p:cNvSpPr txBox="1"/>
          <p:nvPr/>
        </p:nvSpPr>
        <p:spPr>
          <a:xfrm>
            <a:off x="928662" y="0"/>
            <a:ext cx="3446136" cy="307777"/>
          </a:xfrm>
          <a:prstGeom prst="rect">
            <a:avLst/>
          </a:prstGeom>
          <a:noFill/>
        </p:spPr>
        <p:txBody>
          <a:bodyPr wrap="none" rtlCol="0">
            <a:spAutoFit/>
          </a:bodyPr>
          <a:lstStyle/>
          <a:p>
            <a:r>
              <a:rPr lang="el-GR" sz="1400" i="1" dirty="0" smtClean="0">
                <a:solidFill>
                  <a:schemeClr val="bg1"/>
                </a:solidFill>
              </a:rPr>
              <a:t>Παιδαγωγικό Τμήμα Δημοτικής Εκπαίδευσης</a:t>
            </a:r>
            <a:endParaRPr lang="el-GR" sz="1400" i="1"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Ποιος ανακάλυψε τη βαρύτητα</a:t>
            </a:r>
            <a:endParaRPr lang="el-GR" dirty="0"/>
          </a:p>
        </p:txBody>
      </p:sp>
      <p:sp>
        <p:nvSpPr>
          <p:cNvPr id="4" name="3 - TextBox"/>
          <p:cNvSpPr txBox="1"/>
          <p:nvPr/>
        </p:nvSpPr>
        <p:spPr>
          <a:xfrm>
            <a:off x="285720" y="1428736"/>
            <a:ext cx="9072625" cy="4247317"/>
          </a:xfrm>
          <a:prstGeom prst="rect">
            <a:avLst/>
          </a:prstGeom>
          <a:noFill/>
        </p:spPr>
        <p:txBody>
          <a:bodyPr wrap="square" rtlCol="0">
            <a:spAutoFit/>
          </a:bodyPr>
          <a:lstStyle/>
          <a:p>
            <a:r>
              <a:rPr lang="el-GR" dirty="0" smtClean="0"/>
              <a:t>Υπήρξαν πολλές θεωρίες για την βαρύτητα από την εποχή του Έλληνα φιλόσοφου Αριστοτέλη τον 4ο αιώνα </a:t>
            </a:r>
            <a:r>
              <a:rPr lang="el-GR" dirty="0" err="1" smtClean="0"/>
              <a:t>π.Χ.</a:t>
            </a:r>
            <a:r>
              <a:rPr lang="el-GR" dirty="0" smtClean="0"/>
              <a:t>.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a:t>
            </a:r>
            <a:endParaRPr lang="el-GR" dirty="0" smtClean="0"/>
          </a:p>
          <a:p>
            <a:endParaRPr lang="el-GR" dirty="0" smtClean="0"/>
          </a:p>
          <a:p>
            <a:r>
              <a:rPr lang="el-GR" dirty="0" smtClean="0"/>
              <a:t>Εργαζόμενος πάνω σε αυτές τις ιδέες, το 1687 ο Άγγλος μαθηματικός Σερ Ισαάκ Νεύτων </a:t>
            </a:r>
            <a:r>
              <a:rPr lang="el-GR" dirty="0" smtClean="0"/>
              <a:t>δημοσίευσε </a:t>
            </a:r>
            <a:r>
              <a:rPr lang="el-GR" dirty="0" smtClean="0"/>
              <a:t>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l-GR" dirty="0"/>
          </a:p>
        </p:txBody>
      </p:sp>
      <p:pic>
        <p:nvPicPr>
          <p:cNvPr id="5" name="4 - Εικόνα" descr="αρχείο λήψης.jpg"/>
          <p:cNvPicPr>
            <a:picLocks noChangeAspect="1"/>
          </p:cNvPicPr>
          <p:nvPr/>
        </p:nvPicPr>
        <p:blipFill>
          <a:blip r:embed="rId2"/>
          <a:stretch>
            <a:fillRect/>
          </a:stretch>
        </p:blipFill>
        <p:spPr>
          <a:xfrm>
            <a:off x="0" y="0"/>
            <a:ext cx="976312" cy="976312"/>
          </a:xfrm>
          <a:prstGeom prst="rect">
            <a:avLst/>
          </a:prstGeom>
        </p:spPr>
      </p:pic>
      <p:sp>
        <p:nvSpPr>
          <p:cNvPr id="6" name="5 - TextBox"/>
          <p:cNvSpPr txBox="1"/>
          <p:nvPr/>
        </p:nvSpPr>
        <p:spPr>
          <a:xfrm>
            <a:off x="928662" y="0"/>
            <a:ext cx="3446136" cy="307777"/>
          </a:xfrm>
          <a:prstGeom prst="rect">
            <a:avLst/>
          </a:prstGeom>
          <a:noFill/>
        </p:spPr>
        <p:txBody>
          <a:bodyPr wrap="none" rtlCol="0">
            <a:spAutoFit/>
          </a:bodyPr>
          <a:lstStyle/>
          <a:p>
            <a:r>
              <a:rPr lang="el-GR" sz="1400" i="1" dirty="0" smtClean="0">
                <a:solidFill>
                  <a:schemeClr val="bg1"/>
                </a:solidFill>
              </a:rPr>
              <a:t>Παιδαγωγικό Τμήμα Δημοτικής Εκπαίδευσης</a:t>
            </a:r>
            <a:endParaRPr lang="el-GR" sz="1400" i="1"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  Πως </a:t>
            </a:r>
            <a:r>
              <a:rPr lang="el-GR" dirty="0" smtClean="0"/>
              <a:t>μας επηρεάζει η βαρύτητα;</a:t>
            </a:r>
            <a:endParaRPr lang="el-GR" dirty="0"/>
          </a:p>
        </p:txBody>
      </p:sp>
      <p:graphicFrame>
        <p:nvGraphicFramePr>
          <p:cNvPr id="4" name="3 - Διάγραμμα"/>
          <p:cNvGraphicFramePr/>
          <p:nvPr/>
        </p:nvGraphicFramePr>
        <p:xfrm>
          <a:off x="1357290" y="1500174"/>
          <a:ext cx="6643734" cy="4286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4 - Εικόνα" descr="αρχείο λήψης.jpg"/>
          <p:cNvPicPr>
            <a:picLocks noChangeAspect="1"/>
          </p:cNvPicPr>
          <p:nvPr/>
        </p:nvPicPr>
        <p:blipFill>
          <a:blip r:embed="rId6"/>
          <a:stretch>
            <a:fillRect/>
          </a:stretch>
        </p:blipFill>
        <p:spPr>
          <a:xfrm>
            <a:off x="0" y="0"/>
            <a:ext cx="976312" cy="976312"/>
          </a:xfrm>
          <a:prstGeom prst="rect">
            <a:avLst/>
          </a:prstGeom>
        </p:spPr>
      </p:pic>
      <p:sp>
        <p:nvSpPr>
          <p:cNvPr id="6" name="5 - TextBox"/>
          <p:cNvSpPr txBox="1"/>
          <p:nvPr/>
        </p:nvSpPr>
        <p:spPr>
          <a:xfrm>
            <a:off x="928662" y="0"/>
            <a:ext cx="3446136" cy="307777"/>
          </a:xfrm>
          <a:prstGeom prst="rect">
            <a:avLst/>
          </a:prstGeom>
          <a:noFill/>
        </p:spPr>
        <p:txBody>
          <a:bodyPr wrap="none" rtlCol="0">
            <a:spAutoFit/>
          </a:bodyPr>
          <a:lstStyle/>
          <a:p>
            <a:r>
              <a:rPr lang="el-GR" sz="1400" i="1" dirty="0" smtClean="0">
                <a:solidFill>
                  <a:schemeClr val="bg1"/>
                </a:solidFill>
              </a:rPr>
              <a:t>Παιδαγωγικό Τμήμα Δημοτικής Εκπαίδευσης</a:t>
            </a:r>
            <a:endParaRPr lang="el-GR" sz="1400" i="1"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a:t>
            </a:r>
            <a:r>
              <a:rPr lang="el-GR" dirty="0" smtClean="0"/>
              <a:t>βαρύτητα στη σελήνη</a:t>
            </a:r>
            <a:endParaRPr lang="el-GR" dirty="0"/>
          </a:p>
        </p:txBody>
      </p:sp>
      <p:sp>
        <p:nvSpPr>
          <p:cNvPr id="3" name="2 - TextBox"/>
          <p:cNvSpPr txBox="1"/>
          <p:nvPr/>
        </p:nvSpPr>
        <p:spPr>
          <a:xfrm>
            <a:off x="500034" y="1714488"/>
            <a:ext cx="8286808" cy="3785652"/>
          </a:xfrm>
          <a:prstGeom prst="rect">
            <a:avLst/>
          </a:prstGeom>
          <a:noFill/>
        </p:spPr>
        <p:txBody>
          <a:bodyPr wrap="square" rtlCol="0">
            <a:spAutoFit/>
          </a:bodyPr>
          <a:lstStyle/>
          <a:p>
            <a:r>
              <a:rPr lang="el-GR" sz="2400" dirty="0" smtClean="0"/>
              <a:t>Η </a:t>
            </a:r>
            <a:r>
              <a:rPr lang="el-GR" sz="2400" dirty="0" smtClean="0"/>
              <a:t>Σελήνη ασκεί ισχυρή </a:t>
            </a:r>
            <a:r>
              <a:rPr lang="el-GR" sz="2400" dirty="0" err="1" smtClean="0"/>
              <a:t>βαρυτική</a:t>
            </a:r>
            <a:r>
              <a:rPr lang="el-GR" sz="2400" dirty="0" smtClean="0"/>
              <a:t> επίδραση στη Γη (παλιρροϊκή αλληλεπίδραση), προκαλώντας φαινόμενα όπως οι παλίρροιες, αλλά και επηρεάζοντας τον άξονα περιστροφής της.</a:t>
            </a:r>
          </a:p>
          <a:p>
            <a:r>
              <a:rPr lang="el-GR" sz="2400" dirty="0" smtClean="0"/>
              <a:t>Η μέση απόσταση Γης - Σελήνης είναι 384.403 χιλιόμετρα (παρατηρείται ότι αυτή η απόσταση αυξάνεται κατά περίπου </a:t>
            </a:r>
            <a:r>
              <a:rPr lang="el-GR" sz="2400" dirty="0" smtClean="0"/>
              <a:t>0,32 εκατοστά </a:t>
            </a:r>
            <a:r>
              <a:rPr lang="el-GR" sz="2400" dirty="0" smtClean="0"/>
              <a:t>το μήνα και αυτό συμβαίνει λόγω των παλιρροϊκών δυνάμεων). Η διάμετρος της σελήνης είναι 3.476 χιλιόμετρα (περίπου το 1/4 της γήινης). Η βαρύτητα στην επιφάνεια της Σελήνης είναι σε ένταση το 1/6 περίπου αυτής της Γης.</a:t>
            </a:r>
            <a:endParaRPr lang="el-GR" sz="2400" dirty="0" smtClean="0"/>
          </a:p>
        </p:txBody>
      </p:sp>
      <p:pic>
        <p:nvPicPr>
          <p:cNvPr id="4" name="3 - Εικόνα" descr="αρχείο λήψης.jpg"/>
          <p:cNvPicPr>
            <a:picLocks noChangeAspect="1"/>
          </p:cNvPicPr>
          <p:nvPr/>
        </p:nvPicPr>
        <p:blipFill>
          <a:blip r:embed="rId2"/>
          <a:stretch>
            <a:fillRect/>
          </a:stretch>
        </p:blipFill>
        <p:spPr>
          <a:xfrm>
            <a:off x="0" y="0"/>
            <a:ext cx="976312" cy="976312"/>
          </a:xfrm>
          <a:prstGeom prst="rect">
            <a:avLst/>
          </a:prstGeom>
        </p:spPr>
      </p:pic>
      <p:sp>
        <p:nvSpPr>
          <p:cNvPr id="5" name="4 - TextBox"/>
          <p:cNvSpPr txBox="1"/>
          <p:nvPr/>
        </p:nvSpPr>
        <p:spPr>
          <a:xfrm>
            <a:off x="928662" y="0"/>
            <a:ext cx="3446136" cy="307777"/>
          </a:xfrm>
          <a:prstGeom prst="rect">
            <a:avLst/>
          </a:prstGeom>
          <a:noFill/>
        </p:spPr>
        <p:txBody>
          <a:bodyPr wrap="none" rtlCol="0">
            <a:spAutoFit/>
          </a:bodyPr>
          <a:lstStyle/>
          <a:p>
            <a:r>
              <a:rPr lang="el-GR" sz="1400" i="1" dirty="0" smtClean="0">
                <a:solidFill>
                  <a:schemeClr val="bg1"/>
                </a:solidFill>
              </a:rPr>
              <a:t>Παιδαγωγικό Τμήμα Δημοτικής Εκπαίδευσης</a:t>
            </a:r>
            <a:endParaRPr lang="el-GR" sz="1400" i="1"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Επίλογος</a:t>
            </a:r>
            <a:endParaRPr lang="el-GR" dirty="0"/>
          </a:p>
        </p:txBody>
      </p:sp>
      <p:sp>
        <p:nvSpPr>
          <p:cNvPr id="3" name="2 - TextBox"/>
          <p:cNvSpPr txBox="1"/>
          <p:nvPr/>
        </p:nvSpPr>
        <p:spPr>
          <a:xfrm>
            <a:off x="2857488" y="2786058"/>
            <a:ext cx="4357718" cy="461665"/>
          </a:xfrm>
          <a:prstGeom prst="rect">
            <a:avLst/>
          </a:prstGeom>
          <a:noFill/>
        </p:spPr>
        <p:txBody>
          <a:bodyPr wrap="square" rtlCol="0">
            <a:spAutoFit/>
          </a:bodyPr>
          <a:lstStyle/>
          <a:p>
            <a:r>
              <a:rPr lang="el-GR" sz="2400" dirty="0" smtClean="0"/>
              <a:t>Σας </a:t>
            </a:r>
            <a:r>
              <a:rPr lang="el-GR" sz="2400" dirty="0" smtClean="0"/>
              <a:t>ευχαριστώ!!</a:t>
            </a:r>
            <a:endParaRPr lang="el-GR" sz="2400" dirty="0"/>
          </a:p>
        </p:txBody>
      </p:sp>
      <p:pic>
        <p:nvPicPr>
          <p:cNvPr id="4" name="3 - Εικόνα" descr="σας-ευχαριστώ-για-τη-ωρεά-αίματός-σας-32847094.jpg"/>
          <p:cNvPicPr>
            <a:picLocks noChangeAspect="1"/>
          </p:cNvPicPr>
          <p:nvPr/>
        </p:nvPicPr>
        <p:blipFill>
          <a:blip r:embed="rId2"/>
          <a:stretch>
            <a:fillRect/>
          </a:stretch>
        </p:blipFill>
        <p:spPr>
          <a:xfrm rot="683655">
            <a:off x="4881120" y="2851827"/>
            <a:ext cx="2375916" cy="2643206"/>
          </a:xfrm>
          <a:prstGeom prst="rect">
            <a:avLst/>
          </a:prstGeom>
        </p:spPr>
      </p:pic>
      <p:pic>
        <p:nvPicPr>
          <p:cNvPr id="5" name="4 - Εικόνα" descr="αρχείο λήψης.jpg"/>
          <p:cNvPicPr>
            <a:picLocks noChangeAspect="1"/>
          </p:cNvPicPr>
          <p:nvPr/>
        </p:nvPicPr>
        <p:blipFill>
          <a:blip r:embed="rId3"/>
          <a:stretch>
            <a:fillRect/>
          </a:stretch>
        </p:blipFill>
        <p:spPr>
          <a:xfrm>
            <a:off x="0" y="0"/>
            <a:ext cx="976312" cy="976312"/>
          </a:xfrm>
          <a:prstGeom prst="rect">
            <a:avLst/>
          </a:prstGeom>
        </p:spPr>
      </p:pic>
      <p:sp>
        <p:nvSpPr>
          <p:cNvPr id="6" name="5 - TextBox"/>
          <p:cNvSpPr txBox="1"/>
          <p:nvPr/>
        </p:nvSpPr>
        <p:spPr>
          <a:xfrm>
            <a:off x="928662" y="0"/>
            <a:ext cx="3446136" cy="307777"/>
          </a:xfrm>
          <a:prstGeom prst="rect">
            <a:avLst/>
          </a:prstGeom>
          <a:noFill/>
        </p:spPr>
        <p:txBody>
          <a:bodyPr wrap="none" rtlCol="0">
            <a:spAutoFit/>
          </a:bodyPr>
          <a:lstStyle/>
          <a:p>
            <a:r>
              <a:rPr lang="el-GR" sz="1400" i="1" dirty="0" smtClean="0">
                <a:solidFill>
                  <a:schemeClr val="bg1"/>
                </a:solidFill>
              </a:rPr>
              <a:t>Παιδαγωγικό Τμήμα Δημοτικής Εκπαίδευσης</a:t>
            </a:r>
            <a:endParaRPr lang="el-GR" sz="1400" i="1" dirty="0">
              <a:solidFill>
                <a:schemeClr val="bg1"/>
              </a:solidFill>
            </a:endParaRPr>
          </a:p>
        </p:txBody>
      </p:sp>
    </p:spTree>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TotalTime>
  <Words>90</Words>
  <PresentationFormat>Προβολή στην οθόνη (4:3)</PresentationFormat>
  <Paragraphs>24</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Η Βαρύτητα</vt:lpstr>
      <vt:lpstr>Η Βαρύτητα</vt:lpstr>
      <vt:lpstr>Ποιος ανακάλυψε τη βαρύτητα</vt:lpstr>
      <vt:lpstr>  Πως μας επηρεάζει η βαρύτητα;</vt:lpstr>
      <vt:lpstr>Η βαρύτητα στη σελήνη</vt:lpstr>
      <vt:lpstr>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Βαρύτητα</dc:title>
  <dc:creator>Σοφία Μίσσιου</dc:creator>
  <cp:lastModifiedBy>Χρήστης των Windows</cp:lastModifiedBy>
  <cp:revision>4</cp:revision>
  <dcterms:created xsi:type="dcterms:W3CDTF">2018-04-23T18:55:05Z</dcterms:created>
  <dcterms:modified xsi:type="dcterms:W3CDTF">2018-04-23T19:36:07Z</dcterms:modified>
</cp:coreProperties>
</file>